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62" r:id="rId2"/>
    <p:sldId id="258" r:id="rId3"/>
    <p:sldId id="264" r:id="rId4"/>
    <p:sldId id="260" r:id="rId5"/>
    <p:sldId id="263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6" autoAdjust="0"/>
    <p:restoredTop sz="92214"/>
  </p:normalViewPr>
  <p:slideViewPr>
    <p:cSldViewPr snapToGrid="0" snapToObjects="1">
      <p:cViewPr varScale="1">
        <p:scale>
          <a:sx n="62" d="100"/>
          <a:sy n="62" d="100"/>
        </p:scale>
        <p:origin x="6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12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jp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openxmlformats.org/officeDocument/2006/relationships/image" Target="../media/image14.jpg"/><Relationship Id="rId5" Type="http://schemas.openxmlformats.org/officeDocument/2006/relationships/image" Target="../media/image5.pn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4" Type="http://schemas.openxmlformats.org/officeDocument/2006/relationships/image" Target="../media/image4.wmf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416056"/>
              </p:ext>
            </p:extLst>
          </p:nvPr>
        </p:nvGraphicFramePr>
        <p:xfrm>
          <a:off x="5903528" y="1636004"/>
          <a:ext cx="1214096" cy="886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icture" r:id="rId3" imgW="822960" imgH="684000" progId="Word.Picture.8">
                  <p:embed/>
                </p:oleObj>
              </mc:Choice>
              <mc:Fallback>
                <p:oleObj name="Picture" r:id="rId3" imgW="822960" imgH="6840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528" y="1636004"/>
                        <a:ext cx="1214096" cy="886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 bwMode="auto">
          <a:xfrm>
            <a:off x="4862891" y="5397654"/>
            <a:ext cx="4116937" cy="116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buNone/>
            </a:pPr>
            <a:r>
              <a:rPr lang="en-US" sz="1800" dirty="0" smtClean="0"/>
              <a:t>Rapeepun (Ohm) Jommaroeng, PhD </a:t>
            </a:r>
          </a:p>
          <a:p>
            <a:pPr marL="0" indent="0" algn="r" eaLnBrk="1" hangingPunct="1">
              <a:buNone/>
            </a:pPr>
            <a:r>
              <a:rPr lang="en-US" sz="1800" dirty="0" smtClean="0"/>
              <a:t>SHIFT Program Manager</a:t>
            </a:r>
          </a:p>
          <a:p>
            <a:pPr marL="0" indent="0" algn="r" eaLnBrk="1" hangingPunct="1">
              <a:buNone/>
            </a:pPr>
            <a:r>
              <a:rPr lang="en-US" sz="1800" dirty="0" smtClean="0"/>
              <a:t>Email: </a:t>
            </a:r>
            <a:r>
              <a:rPr lang="en-US" sz="1800" dirty="0" err="1" smtClean="0"/>
              <a:t>rapeepun@thaiaids.org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12187" y="2906325"/>
            <a:ext cx="8101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Post-Global Fund HIV Financing: A Promising Transitioning Model and </a:t>
            </a:r>
            <a:r>
              <a:rPr lang="en-US" sz="3200" b="1" smtClean="0"/>
              <a:t>the Implementation of Plan from the SHIFT Project in Thailand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858" y="1531363"/>
            <a:ext cx="730432" cy="10956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42824" y="4495246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26 July </a:t>
            </a:r>
            <a:r>
              <a:rPr lang="en-US" sz="2400" smtClean="0"/>
              <a:t>2018 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27" y="5397654"/>
            <a:ext cx="4170542" cy="9985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3" y="1954283"/>
            <a:ext cx="1794199" cy="672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76" y="1954283"/>
            <a:ext cx="2879295" cy="5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36014"/>
          </a:xfrm>
        </p:spPr>
        <p:txBody>
          <a:bodyPr/>
          <a:lstStyle/>
          <a:p>
            <a:r>
              <a:rPr lang="en-US" dirty="0" smtClean="0"/>
              <a:t>What is needed for the transition?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4371474" cy="49069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Political commitment</a:t>
            </a:r>
          </a:p>
          <a:p>
            <a:r>
              <a:rPr lang="en-US" dirty="0" smtClean="0"/>
              <a:t>Strong civil society sector</a:t>
            </a:r>
          </a:p>
          <a:p>
            <a:r>
              <a:rPr lang="en-US" dirty="0" smtClean="0"/>
              <a:t>Knowledge of public policy system and governance</a:t>
            </a:r>
          </a:p>
          <a:p>
            <a:r>
              <a:rPr lang="en-US" dirty="0" smtClean="0"/>
              <a:t>No previous negative relationship between GOs and CSOs (if so, solve this first </a:t>
            </a:r>
            <a:r>
              <a:rPr lang="mr-IN" dirty="0" smtClean="0"/>
              <a:t>–</a:t>
            </a:r>
            <a:r>
              <a:rPr lang="en-US" dirty="0" smtClean="0"/>
              <a:t> by a neutral third party)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441" y="1150802"/>
            <a:ext cx="2622885" cy="1908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3326" y="1072315"/>
            <a:ext cx="1780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Thai Deputy </a:t>
            </a:r>
          </a:p>
          <a:p>
            <a:r>
              <a:rPr lang="en-US" sz="1600" dirty="0" smtClean="0"/>
              <a:t>Prime Minister at</a:t>
            </a:r>
          </a:p>
          <a:p>
            <a:r>
              <a:rPr lang="en-US" sz="1600" dirty="0" smtClean="0"/>
              <a:t>AIDS- Almost Zero Grand Opening</a:t>
            </a:r>
          </a:p>
          <a:p>
            <a:r>
              <a:rPr lang="en-US" sz="1600" dirty="0" smtClean="0"/>
              <a:t>8 May 2017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74" y="3459286"/>
            <a:ext cx="4190912" cy="2361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6183" y="5820617"/>
            <a:ext cx="3967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CSO Resource Mobilization Coalition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53076" y="2361951"/>
            <a:ext cx="2395876" cy="3894469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Working with the Government</a:t>
            </a:r>
            <a:endParaRPr lang="en-US" sz="9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u="sng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National Health Security Office </a:t>
            </a:r>
            <a:r>
              <a:rPr lang="en-US" sz="2000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(US$5.7M per </a:t>
            </a:r>
            <a:r>
              <a:rPr lang="en-US" sz="2000" u="sng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year for key populations)</a:t>
            </a:r>
            <a:endParaRPr lang="th-TH" sz="2000" u="sng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u="sng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MoPH</a:t>
            </a:r>
            <a:r>
              <a:rPr lang="en-US" sz="2000" u="sng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Subsidiary funds </a:t>
            </a:r>
            <a:r>
              <a:rPr lang="en-US" sz="2000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(US$1.42M per year)</a:t>
            </a:r>
            <a:endParaRPr lang="en-US" sz="20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58442" y="2361155"/>
            <a:ext cx="2618910" cy="3895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75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indent="0" algn="ctr">
              <a:buNone/>
            </a:pPr>
            <a:endParaRPr lang="en-US" sz="21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CRM </a:t>
            </a:r>
            <a:r>
              <a:rPr lang="en-US" sz="21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Coalition </a:t>
            </a:r>
          </a:p>
          <a:p>
            <a:pPr marL="0" indent="0" algn="ctr">
              <a:buNone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ivil Society Organization </a:t>
            </a: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esource 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obilization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th-TH" sz="2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18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Fundraising with </a:t>
            </a:r>
          </a:p>
          <a:p>
            <a:pPr marL="0" indent="0" algn="ctr">
              <a:buNone/>
            </a:pPr>
            <a:r>
              <a:rPr lang="en-US" sz="18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Private Sector</a:t>
            </a:r>
          </a:p>
          <a:p>
            <a:pPr marL="0" indent="0" algn="ctr">
              <a:buNone/>
            </a:pPr>
            <a:r>
              <a:rPr lang="en-US" sz="1800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philanthropists</a:t>
            </a:r>
            <a:r>
              <a:rPr lang="en-US" sz="1500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" name="Left-Right-Up Arrow 4"/>
          <p:cNvSpPr/>
          <p:nvPr/>
        </p:nvSpPr>
        <p:spPr>
          <a:xfrm rot="10800000">
            <a:off x="3879126" y="2904607"/>
            <a:ext cx="1469486" cy="1005519"/>
          </a:xfrm>
          <a:prstGeom prst="leftRightUpArrow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chemeClr val="accent6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218576"/>
            <a:ext cx="6858000" cy="685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Vision: To End AIDS in 2030 (in 14 years)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821892"/>
            <a:ext cx="6858000" cy="5400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Actions from the Civil Society Sector: ”AIDS Almost Zero” Program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3000" y="893855"/>
            <a:ext cx="6858000" cy="918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Situations: Concentrated HIV epidemic among key populations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infections</a:t>
            </a:r>
            <a:r>
              <a:rPr lang="th-TH" sz="15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&lt; 1,000 </a:t>
            </a:r>
            <a:r>
              <a:rPr lang="en-US" sz="15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cases</a:t>
            </a:r>
            <a:endParaRPr lang="th-TH" sz="15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Deaths due to HIV </a:t>
            </a:r>
            <a:r>
              <a:rPr lang="th-TH" sz="15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&lt; 4,000 </a:t>
            </a:r>
            <a:r>
              <a:rPr lang="en-US" sz="15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cases</a:t>
            </a:r>
            <a:endParaRPr lang="th-TH" sz="15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PLHIV </a:t>
            </a:r>
            <a:r>
              <a:rPr lang="th-TH" sz="15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400,000 </a:t>
            </a:r>
            <a:r>
              <a:rPr lang="en-US" sz="15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persons</a:t>
            </a:r>
            <a:endParaRPr lang="th-TH" sz="15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Cloud 1"/>
          <p:cNvSpPr/>
          <p:nvPr/>
        </p:nvSpPr>
        <p:spPr>
          <a:xfrm>
            <a:off x="7600029" y="1345653"/>
            <a:ext cx="1543971" cy="581603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Support </a:t>
            </a:r>
            <a:r>
              <a:rPr lang="en-US" sz="1500">
                <a:solidFill>
                  <a:schemeClr val="tx1"/>
                </a:solidFill>
              </a:rPr>
              <a:t>from SHIFT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89411" y="2884835"/>
            <a:ext cx="1372577" cy="81184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Increased fiscal space</a:t>
            </a:r>
          </a:p>
        </p:txBody>
      </p:sp>
      <p:sp>
        <p:nvSpPr>
          <p:cNvPr id="11" name="Cloud 10"/>
          <p:cNvSpPr/>
          <p:nvPr/>
        </p:nvSpPr>
        <p:spPr>
          <a:xfrm>
            <a:off x="0" y="3769068"/>
            <a:ext cx="1551400" cy="81184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Allocative Efficiency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0" y="4550676"/>
            <a:ext cx="1753165" cy="81184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Transitioning Plan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20244" y="2000602"/>
            <a:ext cx="1732921" cy="81184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CSO Funding Mechanism</a:t>
            </a:r>
          </a:p>
        </p:txBody>
      </p:sp>
      <p:sp>
        <p:nvSpPr>
          <p:cNvPr id="15" name="Cloud 14"/>
          <p:cNvSpPr/>
          <p:nvPr/>
        </p:nvSpPr>
        <p:spPr>
          <a:xfrm>
            <a:off x="7793594" y="2616919"/>
            <a:ext cx="1257719" cy="876512"/>
          </a:xfrm>
          <a:prstGeom prst="cloud">
            <a:avLst/>
          </a:prstGeom>
          <a:solidFill>
            <a:srgbClr val="EE9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Capacity building</a:t>
            </a:r>
          </a:p>
        </p:txBody>
      </p:sp>
      <p:sp>
        <p:nvSpPr>
          <p:cNvPr id="16" name="Cloud 15"/>
          <p:cNvSpPr/>
          <p:nvPr/>
        </p:nvSpPr>
        <p:spPr>
          <a:xfrm>
            <a:off x="7490497" y="1965489"/>
            <a:ext cx="1633260" cy="811848"/>
          </a:xfrm>
          <a:prstGeom prst="cloud">
            <a:avLst/>
          </a:prstGeom>
          <a:solidFill>
            <a:srgbClr val="EE9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Strategic information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09" y="339900"/>
            <a:ext cx="788262" cy="1182393"/>
          </a:xfrm>
          <a:prstGeom prst="rect">
            <a:avLst/>
          </a:prstGeom>
        </p:spPr>
      </p:pic>
      <p:sp>
        <p:nvSpPr>
          <p:cNvPr id="19" name="Cloud 18"/>
          <p:cNvSpPr/>
          <p:nvPr/>
        </p:nvSpPr>
        <p:spPr>
          <a:xfrm>
            <a:off x="3701092" y="3879558"/>
            <a:ext cx="1913864" cy="81184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Collaborative Governance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05" y="755515"/>
            <a:ext cx="1345649" cy="504546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7555993" y="3316599"/>
            <a:ext cx="1580162" cy="1187054"/>
          </a:xfrm>
          <a:prstGeom prst="cloud">
            <a:avLst/>
          </a:prstGeom>
          <a:solidFill>
            <a:srgbClr val="EE9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Strengthen Formal </a:t>
            </a:r>
            <a:r>
              <a:rPr lang="en-US" sz="1500" dirty="0">
                <a:solidFill>
                  <a:schemeClr val="tx1"/>
                </a:solidFill>
              </a:rPr>
              <a:t>and Informal Partnership</a:t>
            </a:r>
          </a:p>
        </p:txBody>
      </p:sp>
      <p:sp>
        <p:nvSpPr>
          <p:cNvPr id="21" name="Cloud 20"/>
          <p:cNvSpPr/>
          <p:nvPr/>
        </p:nvSpPr>
        <p:spPr>
          <a:xfrm>
            <a:off x="7740342" y="4427326"/>
            <a:ext cx="1351847" cy="876512"/>
          </a:xfrm>
          <a:prstGeom prst="cloud">
            <a:avLst/>
          </a:prstGeom>
          <a:solidFill>
            <a:srgbClr val="EE9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Policy Advocacy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546592" y="4580916"/>
            <a:ext cx="360335" cy="37037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Cloud 21"/>
          <p:cNvSpPr/>
          <p:nvPr/>
        </p:nvSpPr>
        <p:spPr>
          <a:xfrm>
            <a:off x="3701092" y="4606901"/>
            <a:ext cx="2046853" cy="81184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Participatory Budgeting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7699466" y="5176123"/>
            <a:ext cx="1351847" cy="1061609"/>
          </a:xfrm>
          <a:prstGeom prst="cloud">
            <a:avLst/>
          </a:prstGeom>
          <a:solidFill>
            <a:srgbClr val="EE9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smtClean="0">
                <a:solidFill>
                  <a:schemeClr val="tx1"/>
                </a:solidFill>
              </a:rPr>
              <a:t>Sharing among countries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3649532" y="5343228"/>
            <a:ext cx="2046853" cy="81184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Shared </a:t>
            </a:r>
            <a:r>
              <a:rPr lang="en-US" sz="1600" dirty="0" err="1" smtClean="0">
                <a:solidFill>
                  <a:schemeClr val="tx1"/>
                </a:solidFill>
              </a:rPr>
              <a:t>responsbilities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4397299" y="2377986"/>
            <a:ext cx="433137" cy="635787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379"/>
            <a:ext cx="8502316" cy="1273260"/>
          </a:xfrm>
        </p:spPr>
        <p:txBody>
          <a:bodyPr>
            <a:noAutofit/>
          </a:bodyPr>
          <a:lstStyle/>
          <a:p>
            <a:r>
              <a:rPr lang="en-US" sz="2800" dirty="0" smtClean="0"/>
              <a:t>Key Success Factors for Domestic HIV Financing for Civil Society Organizations </a:t>
            </a:r>
            <a:br>
              <a:rPr lang="en-US" sz="2800" dirty="0" smtClean="0"/>
            </a:br>
            <a:r>
              <a:rPr lang="en-US" sz="2400" i="1" dirty="0" smtClean="0"/>
              <a:t>(some could be prerequisite assumptions/conditions)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043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Strengthened both formal and information partnership/relationships + shared vision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CSOs </a:t>
            </a:r>
            <a:r>
              <a:rPr lang="mr-IN" dirty="0" smtClean="0">
                <a:solidFill>
                  <a:srgbClr val="002060"/>
                </a:solidFill>
              </a:rPr>
              <a:t>–</a:t>
            </a:r>
            <a:r>
              <a:rPr lang="en-US" dirty="0" smtClean="0">
                <a:solidFill>
                  <a:srgbClr val="002060"/>
                </a:solidFill>
              </a:rPr>
              <a:t> Professional, Legitimacy, Accountability, and Management proficiency</a:t>
            </a:r>
          </a:p>
          <a:p>
            <a:r>
              <a:rPr lang="en-US" dirty="0" smtClean="0"/>
              <a:t>Reliable strategic information (being a good source)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Communication consistency in partnership</a:t>
            </a:r>
          </a:p>
          <a:p>
            <a:r>
              <a:rPr lang="en-US" dirty="0" smtClean="0"/>
              <a:t>Strong collective voices of CSOs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Respect government staff as equal humans (and hopefully they would do the same)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8376"/>
              </p:ext>
            </p:extLst>
          </p:nvPr>
        </p:nvGraphicFramePr>
        <p:xfrm>
          <a:off x="6856956" y="5493231"/>
          <a:ext cx="1062396" cy="77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Picture" r:id="rId3" imgW="822960" imgH="684000" progId="Word.Picture.8">
                  <p:embed/>
                </p:oleObj>
              </mc:Choice>
              <mc:Fallback>
                <p:oleObj name="Picture" r:id="rId3" imgW="822960" imgH="6840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956" y="5493231"/>
                        <a:ext cx="1062396" cy="775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246" y="5387810"/>
            <a:ext cx="529407" cy="794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071" y="5493231"/>
            <a:ext cx="2247744" cy="7542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7472" y="101708"/>
            <a:ext cx="522331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 can’t win a boxing match </a:t>
            </a:r>
          </a:p>
          <a:p>
            <a:pPr algn="ctr"/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by just yelling at the side ring. </a:t>
            </a:r>
          </a:p>
          <a:p>
            <a:pPr algn="ctr"/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 have to go up on the STAGE!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2" y="5642297"/>
            <a:ext cx="1491916" cy="559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80" y="5711628"/>
            <a:ext cx="2394197" cy="420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3139" y="1777497"/>
            <a:ext cx="13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Authors: </a:t>
            </a:r>
            <a:endParaRPr lang="en-US" sz="2400" b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45" y="2346533"/>
            <a:ext cx="1180786" cy="12994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50" y="2378813"/>
            <a:ext cx="1152365" cy="12671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65" y="2318869"/>
            <a:ext cx="1299404" cy="12994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797" y="732932"/>
            <a:ext cx="3426572" cy="14140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57" y="3921633"/>
            <a:ext cx="87758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Rapeepun Jommaroeng</a:t>
            </a:r>
            <a:r>
              <a:rPr lang="en-US" baseline="30000" dirty="0"/>
              <a:t>1,2</a:t>
            </a:r>
            <a:r>
              <a:rPr lang="en-US" dirty="0"/>
              <a:t>, </a:t>
            </a:r>
            <a:r>
              <a:rPr lang="en-US" dirty="0" err="1"/>
              <a:t>Yenjit</a:t>
            </a:r>
            <a:r>
              <a:rPr lang="en-US" dirty="0"/>
              <a:t> Somphoh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Kamon</a:t>
            </a:r>
            <a:r>
              <a:rPr lang="en-US" dirty="0"/>
              <a:t> Uppakaew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Aggamorn</a:t>
            </a:r>
            <a:r>
              <a:rPr lang="en-US" dirty="0"/>
              <a:t> Karakit</a:t>
            </a:r>
            <a:r>
              <a:rPr lang="en-US" baseline="30000" dirty="0"/>
              <a:t>1</a:t>
            </a:r>
            <a:r>
              <a:rPr lang="en-US" dirty="0"/>
              <a:t>,</a:t>
            </a:r>
            <a:r>
              <a:rPr lang="th-TH" dirty="0"/>
              <a:t> </a:t>
            </a:r>
            <a:endParaRPr lang="en-US" dirty="0" smtClean="0"/>
          </a:p>
          <a:p>
            <a:pPr algn="ctr"/>
            <a:r>
              <a:rPr lang="en-US" dirty="0" err="1" smtClean="0"/>
              <a:t>Danai</a:t>
            </a:r>
            <a:r>
              <a:rPr lang="en-US" dirty="0" smtClean="0"/>
              <a:t> </a:t>
            </a:r>
            <a:r>
              <a:rPr lang="en-US" dirty="0"/>
              <a:t>Linjongrut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Choovit</a:t>
            </a:r>
            <a:r>
              <a:rPr lang="en-US" dirty="0"/>
              <a:t> Thongbai</a:t>
            </a:r>
            <a:r>
              <a:rPr lang="en-US" baseline="30000" dirty="0"/>
              <a:t>3</a:t>
            </a:r>
            <a:r>
              <a:rPr lang="en-US" dirty="0"/>
              <a:t>, </a:t>
            </a:r>
            <a:r>
              <a:rPr lang="en-US" dirty="0" err="1"/>
              <a:t>Promboon</a:t>
            </a:r>
            <a:r>
              <a:rPr lang="en-US" dirty="0"/>
              <a:t> Panitchpakdi</a:t>
            </a:r>
            <a:r>
              <a:rPr lang="en-US" baseline="30000" dirty="0"/>
              <a:t>1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and </a:t>
            </a:r>
            <a:r>
              <a:rPr lang="en-US" dirty="0"/>
              <a:t>the CSO Resource Mobilization (CRM) Coalition</a:t>
            </a:r>
          </a:p>
          <a:p>
            <a:pPr algn="ctr"/>
            <a:r>
              <a:rPr lang="en-US" sz="1600" i="1" baseline="30000" dirty="0">
                <a:solidFill>
                  <a:srgbClr val="002060"/>
                </a:solidFill>
              </a:rPr>
              <a:t>1</a:t>
            </a:r>
            <a:r>
              <a:rPr lang="en-US" sz="1600" i="1" dirty="0">
                <a:solidFill>
                  <a:srgbClr val="002060"/>
                </a:solidFill>
              </a:rPr>
              <a:t> Thai National AIDS Foundation, </a:t>
            </a:r>
            <a:r>
              <a:rPr lang="en-US" sz="1600" i="1" baseline="30000" dirty="0">
                <a:solidFill>
                  <a:srgbClr val="002060"/>
                </a:solidFill>
              </a:rPr>
              <a:t>2</a:t>
            </a:r>
            <a:r>
              <a:rPr lang="en-US" sz="1600" i="1" dirty="0">
                <a:solidFill>
                  <a:srgbClr val="002060"/>
                </a:solidFill>
              </a:rPr>
              <a:t> Rainbow Sky Association of Thailand, </a:t>
            </a:r>
            <a:endParaRPr lang="en-US" sz="1600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1600" i="1" baseline="30000" dirty="0" smtClean="0">
                <a:solidFill>
                  <a:srgbClr val="002060"/>
                </a:solidFill>
              </a:rPr>
              <a:t>3</a:t>
            </a:r>
            <a:r>
              <a:rPr lang="en-US" sz="1600" i="1" dirty="0" smtClean="0">
                <a:solidFill>
                  <a:srgbClr val="002060"/>
                </a:solidFill>
              </a:rPr>
              <a:t> </a:t>
            </a:r>
            <a:r>
              <a:rPr lang="en-US" sz="1600" i="1" dirty="0">
                <a:solidFill>
                  <a:srgbClr val="002060"/>
                </a:solidFill>
              </a:rPr>
              <a:t>Pink Monkey </a:t>
            </a:r>
            <a:r>
              <a:rPr lang="en-US" sz="1600" i="1" dirty="0" err="1">
                <a:solidFill>
                  <a:srgbClr val="002060"/>
                </a:solidFill>
              </a:rPr>
              <a:t>Lopburi</a:t>
            </a:r>
            <a:r>
              <a:rPr lang="en-US" sz="1600" i="1" dirty="0">
                <a:solidFill>
                  <a:srgbClr val="002060"/>
                </a:solidFill>
              </a:rPr>
              <a:t>, </a:t>
            </a:r>
            <a:r>
              <a:rPr lang="en-US" sz="1600" i="1" baseline="30000" dirty="0">
                <a:solidFill>
                  <a:srgbClr val="002060"/>
                </a:solidFill>
              </a:rPr>
              <a:t>4</a:t>
            </a:r>
            <a:r>
              <a:rPr lang="en-US" sz="1600" i="1" dirty="0">
                <a:solidFill>
                  <a:srgbClr val="002060"/>
                </a:solidFill>
              </a:rPr>
              <a:t> </a:t>
            </a:r>
            <a:r>
              <a:rPr lang="en-US" sz="1600" i="1" dirty="0" err="1">
                <a:solidFill>
                  <a:srgbClr val="002060"/>
                </a:solidFill>
              </a:rPr>
              <a:t>Raks</a:t>
            </a:r>
            <a:r>
              <a:rPr lang="en-US" sz="1600" i="1" dirty="0">
                <a:solidFill>
                  <a:srgbClr val="002060"/>
                </a:solidFill>
              </a:rPr>
              <a:t> Thai </a:t>
            </a:r>
            <a:r>
              <a:rPr lang="en-US" sz="1600" i="1" dirty="0" smtClean="0">
                <a:solidFill>
                  <a:srgbClr val="002060"/>
                </a:solidFill>
              </a:rPr>
              <a:t>Foundation</a:t>
            </a:r>
            <a:endParaRPr lang="en-US" sz="1600" i="1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53" y="2373354"/>
            <a:ext cx="837158" cy="12690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49" y="2409539"/>
            <a:ext cx="1053065" cy="12795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6" y="2383015"/>
            <a:ext cx="1461553" cy="13326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49" y="2391887"/>
            <a:ext cx="1010870" cy="12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6034</TotalTime>
  <Words>357</Words>
  <Application>Microsoft Office PowerPoint</Application>
  <PresentationFormat>On-screen Show (4:3)</PresentationFormat>
  <Paragraphs>66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 Unicode MS</vt:lpstr>
      <vt:lpstr>Arial</vt:lpstr>
      <vt:lpstr>Calibri</vt:lpstr>
      <vt:lpstr>Cordia New</vt:lpstr>
      <vt:lpstr>Raleway</vt:lpstr>
      <vt:lpstr>Roboto</vt:lpstr>
      <vt:lpstr>Tahoma</vt:lpstr>
      <vt:lpstr>AIDS 2016_Template</vt:lpstr>
      <vt:lpstr>Picture</vt:lpstr>
      <vt:lpstr>PowerPoint Presentation</vt:lpstr>
      <vt:lpstr>What is needed for the transition?</vt:lpstr>
      <vt:lpstr>PowerPoint Presentation</vt:lpstr>
      <vt:lpstr>Key Success Factors for Domestic HIV Financing for Civil Society Organizations  (some could be prerequisite assumptions/conditions)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Saal</cp:lastModifiedBy>
  <cp:revision>48</cp:revision>
  <cp:lastPrinted>2018-07-25T12:47:48Z</cp:lastPrinted>
  <dcterms:created xsi:type="dcterms:W3CDTF">2017-01-13T09:09:35Z</dcterms:created>
  <dcterms:modified xsi:type="dcterms:W3CDTF">2018-07-25T12:54:09Z</dcterms:modified>
</cp:coreProperties>
</file>